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3" r:id="rId2"/>
    <p:sldId id="256" r:id="rId3"/>
    <p:sldId id="309" r:id="rId4"/>
    <p:sldId id="260" r:id="rId5"/>
    <p:sldId id="294" r:id="rId6"/>
    <p:sldId id="261" r:id="rId7"/>
    <p:sldId id="263" r:id="rId8"/>
    <p:sldId id="262" r:id="rId9"/>
    <p:sldId id="269" r:id="rId10"/>
    <p:sldId id="264" r:id="rId11"/>
    <p:sldId id="279" r:id="rId12"/>
    <p:sldId id="265" r:id="rId13"/>
    <p:sldId id="295" r:id="rId14"/>
    <p:sldId id="270" r:id="rId15"/>
    <p:sldId id="271" r:id="rId16"/>
    <p:sldId id="297" r:id="rId17"/>
    <p:sldId id="296" r:id="rId18"/>
    <p:sldId id="298" r:id="rId19"/>
    <p:sldId id="299" r:id="rId20"/>
    <p:sldId id="272" r:id="rId21"/>
    <p:sldId id="300" r:id="rId22"/>
    <p:sldId id="301" r:id="rId23"/>
    <p:sldId id="302" r:id="rId24"/>
    <p:sldId id="303" r:id="rId25"/>
    <p:sldId id="304" r:id="rId26"/>
    <p:sldId id="305" r:id="rId27"/>
    <p:sldId id="306" r:id="rId28"/>
    <p:sldId id="274" r:id="rId29"/>
    <p:sldId id="308" r:id="rId30"/>
    <p:sldId id="258" r:id="rId31"/>
    <p:sldId id="259" r:id="rId32"/>
    <p:sldId id="275" r:id="rId33"/>
    <p:sldId id="278" r:id="rId34"/>
    <p:sldId id="30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B3AC"/>
    <a:srgbClr val="074F80"/>
    <a:srgbClr val="064E7F"/>
    <a:srgbClr val="EBF1F5"/>
    <a:srgbClr val="DCECF4"/>
    <a:srgbClr val="F0ECF5"/>
    <a:srgbClr val="FDF1DB"/>
    <a:srgbClr val="E6F1F6"/>
    <a:srgbClr val="E7F3F1"/>
    <a:srgbClr val="009A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82" d="100"/>
          <a:sy n="82" d="100"/>
        </p:scale>
        <p:origin x="6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4/13/2026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4/13/2026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4/13/2026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4/13/2026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4/13/2026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4/13/2026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12.png"/><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22.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slideLayout" Target="../slideLayouts/slideLayout2.xml"/><Relationship Id="rId17" Type="http://schemas.openxmlformats.org/officeDocument/2006/relationships/image" Target="../media/image26.png"/><Relationship Id="rId2" Type="http://schemas.openxmlformats.org/officeDocument/2006/relationships/tags" Target="../tags/tag17.xml"/><Relationship Id="rId16" Type="http://schemas.openxmlformats.org/officeDocument/2006/relationships/image" Target="../media/image25.png"/><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tags" Target="../tags/tag26.xml"/><Relationship Id="rId5" Type="http://schemas.openxmlformats.org/officeDocument/2006/relationships/tags" Target="../tags/tag20.xml"/><Relationship Id="rId15" Type="http://schemas.openxmlformats.org/officeDocument/2006/relationships/image" Target="../media/image24.pn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0.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67000"/>
              </a:schemeClr>
            </a:gs>
            <a:gs pos="51000">
              <a:schemeClr val="accent6">
                <a:lumMod val="97000"/>
                <a:lumOff val="3000"/>
              </a:schemeClr>
            </a:gs>
            <a:gs pos="100000">
              <a:schemeClr val="accent6">
                <a:lumMod val="60000"/>
                <a:lumOff val="4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grpSp>
        <p:nvGrpSpPr>
          <p:cNvPr id="8" name="Group 7"/>
          <p:cNvGrpSpPr/>
          <p:nvPr/>
        </p:nvGrpSpPr>
        <p:grpSpPr>
          <a:xfrm>
            <a:off x="742315" y="3325495"/>
            <a:ext cx="6348730" cy="1018540"/>
            <a:chOff x="1169" y="5237"/>
            <a:chExt cx="9998" cy="1604"/>
          </a:xfrm>
        </p:grpSpPr>
        <p:sp>
          <p:nvSpPr>
            <p:cNvPr id="6" name="Rectangles 5"/>
            <p:cNvSpPr/>
            <p:nvPr/>
          </p:nvSpPr>
          <p:spPr>
            <a:xfrm>
              <a:off x="2394" y="5237"/>
              <a:ext cx="7421" cy="702"/>
            </a:xfrm>
            <a:prstGeom prst="rect">
              <a:avLst/>
            </a:prstGeom>
            <a:solidFill>
              <a:srgbClr val="FBC02D"/>
            </a:solidFill>
            <a:ln>
              <a:solidFill>
                <a:srgbClr val="F9BE2D"/>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7" name="Rectangles 6"/>
            <p:cNvSpPr/>
            <p:nvPr/>
          </p:nvSpPr>
          <p:spPr>
            <a:xfrm>
              <a:off x="1169" y="6139"/>
              <a:ext cx="9999" cy="702"/>
            </a:xfrm>
            <a:prstGeom prst="rect">
              <a:avLst/>
            </a:prstGeom>
            <a:solidFill>
              <a:srgbClr val="FBC02D"/>
            </a:solidFill>
            <a:ln>
              <a:solidFill>
                <a:srgbClr val="F9BE2D"/>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5" name="Text Box 4"/>
          <p:cNvSpPr txBox="1"/>
          <p:nvPr/>
        </p:nvSpPr>
        <p:spPr>
          <a:xfrm>
            <a:off x="742315" y="2104191"/>
            <a:ext cx="6244590" cy="2239844"/>
          </a:xfrm>
          <a:prstGeom prst="rect">
            <a:avLst/>
          </a:prstGeom>
          <a:noFill/>
        </p:spPr>
        <p:txBody>
          <a:bodyPr wrap="square" rtlCol="0">
            <a:spAutoFit/>
          </a:bodyPr>
          <a:lstStyle/>
          <a:p>
            <a:pPr algn="ctr">
              <a:lnSpc>
                <a:spcPct val="150000"/>
              </a:lnSpc>
            </a:pPr>
            <a:r>
              <a:rPr lang="en-US" sz="2400" b="1" dirty="0">
                <a:latin typeface="Californian FB" panose="0207040306080B030204" pitchFamily="18" charset="0"/>
                <a:cs typeface="Arial" panose="020B0604020202020204" pitchFamily="34" charset="0"/>
              </a:rPr>
              <a:t>Celana Bolong </a:t>
            </a:r>
            <a:r>
              <a:rPr lang="en-US" sz="2400" b="1" dirty="0" err="1">
                <a:latin typeface="Californian FB" panose="0207040306080B030204" pitchFamily="18" charset="0"/>
                <a:cs typeface="Arial" panose="020B0604020202020204" pitchFamily="34" charset="0"/>
              </a:rPr>
              <a:t>penuh</a:t>
            </a: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lubang</a:t>
            </a:r>
            <a:endParaRPr lang="en-US" sz="2400" b="1" dirty="0">
              <a:latin typeface="Californian FB" panose="0207040306080B030204" pitchFamily="18" charset="0"/>
              <a:cs typeface="Arial" panose="020B0604020202020204" pitchFamily="34" charset="0"/>
            </a:endParaRPr>
          </a:p>
          <a:p>
            <a:pPr algn="ctr">
              <a:lnSpc>
                <a:spcPct val="150000"/>
              </a:lnSpc>
            </a:pP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membuat</a:t>
            </a: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terpeleset</a:t>
            </a: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jatuh</a:t>
            </a: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terlentang</a:t>
            </a:r>
            <a:endParaRPr lang="en-US" sz="2400" b="1" dirty="0">
              <a:latin typeface="Californian FB" panose="0207040306080B030204" pitchFamily="18" charset="0"/>
              <a:cs typeface="Arial" panose="020B0604020202020204" pitchFamily="34" charset="0"/>
            </a:endParaRPr>
          </a:p>
          <a:p>
            <a:pPr algn="ctr">
              <a:lnSpc>
                <a:spcPct val="150000"/>
              </a:lnSpc>
            </a:pPr>
            <a:r>
              <a:rPr lang="en-US" sz="2400" b="1" dirty="0">
                <a:latin typeface="Californian FB" panose="0207040306080B030204" pitchFamily="18" charset="0"/>
                <a:cs typeface="Arial" panose="020B0604020202020204" pitchFamily="34" charset="0"/>
              </a:rPr>
              <a:t>Acara </a:t>
            </a:r>
            <a:r>
              <a:rPr lang="en-US" sz="2400" b="1" dirty="0" err="1">
                <a:latin typeface="Californian FB" panose="0207040306080B030204" pitchFamily="18" charset="0"/>
                <a:cs typeface="Arial" panose="020B0604020202020204" pitchFamily="34" charset="0"/>
              </a:rPr>
              <a:t>dibuka</a:t>
            </a: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dengan</a:t>
            </a:r>
            <a:r>
              <a:rPr lang="en-US" sz="2400" b="1" dirty="0">
                <a:latin typeface="Californian FB" panose="0207040306080B030204" pitchFamily="18" charset="0"/>
                <a:cs typeface="Arial" panose="020B0604020202020204" pitchFamily="34" charset="0"/>
              </a:rPr>
              <a:t> “Selamat Datang”</a:t>
            </a:r>
          </a:p>
          <a:p>
            <a:pPr algn="ctr">
              <a:lnSpc>
                <a:spcPct val="150000"/>
              </a:lnSpc>
            </a:pPr>
            <a:r>
              <a:rPr lang="en-US" sz="2400" b="1" dirty="0">
                <a:latin typeface="Californian FB" panose="0207040306080B030204" pitchFamily="18" charset="0"/>
                <a:cs typeface="Arial" panose="020B0604020202020204" pitchFamily="34" charset="0"/>
              </a:rPr>
              <a:t>Moga </a:t>
            </a:r>
            <a:r>
              <a:rPr lang="en-US" sz="2400" b="1" dirty="0" err="1">
                <a:latin typeface="Californian FB" panose="0207040306080B030204" pitchFamily="18" charset="0"/>
                <a:cs typeface="Arial" panose="020B0604020202020204" pitchFamily="34" charset="0"/>
              </a:rPr>
              <a:t>hadirin</a:t>
            </a: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rezekinya</a:t>
            </a:r>
            <a:r>
              <a:rPr lang="en-US" sz="2400" b="1" dirty="0">
                <a:latin typeface="Californian FB" panose="0207040306080B030204" pitchFamily="18" charset="0"/>
                <a:cs typeface="Arial" panose="020B0604020202020204" pitchFamily="34" charset="0"/>
              </a:rPr>
              <a:t> </a:t>
            </a:r>
            <a:r>
              <a:rPr lang="en-US" sz="2400" b="1" dirty="0" err="1">
                <a:latin typeface="Californian FB" panose="0207040306080B030204" pitchFamily="18" charset="0"/>
                <a:cs typeface="Arial" panose="020B0604020202020204" pitchFamily="34" charset="0"/>
              </a:rPr>
              <a:t>terbentang</a:t>
            </a:r>
            <a:endParaRPr lang="en-US" sz="2400" b="1" dirty="0">
              <a:latin typeface="Californian FB" panose="0207040306080B030204" pitchFamily="18" charset="0"/>
              <a:cs typeface="Arial" panose="020B0604020202020204" pitchFamily="34" charset="0"/>
            </a:endParaRPr>
          </a:p>
        </p:txBody>
      </p:sp>
      <p:pic>
        <p:nvPicPr>
          <p:cNvPr id="9" name="Picture 8">
            <a:extLst>
              <a:ext uri="{FF2B5EF4-FFF2-40B4-BE49-F238E27FC236}">
                <a16:creationId xmlns:a16="http://schemas.microsoft.com/office/drawing/2014/main" id="{DF584D71-5574-DD86-A45F-4F86ECEDAF2C}"/>
              </a:ext>
            </a:extLst>
          </p:cNvPr>
          <p:cNvPicPr>
            <a:picLocks noChangeAspect="1"/>
          </p:cNvPicPr>
          <p:nvPr/>
        </p:nvPicPr>
        <p:blipFill>
          <a:blip r:embed="rId2"/>
          <a:stretch>
            <a:fillRect/>
          </a:stretch>
        </p:blipFill>
        <p:spPr>
          <a:xfrm rot="21276593">
            <a:off x="7899903" y="2639382"/>
            <a:ext cx="2872614" cy="3559724"/>
          </a:xfrm>
          <a:prstGeom prst="ellipse">
            <a:avLst/>
          </a:prstGeom>
          <a:ln w="63500" cap="rnd">
            <a:noFill/>
          </a:ln>
          <a:effectLst/>
          <a:scene3d>
            <a:camera prst="orthographicFront"/>
            <a:lightRig rig="contrasting" dir="t">
              <a:rot lat="0" lon="0" rev="7800000"/>
            </a:lightRig>
          </a:scene3d>
          <a:sp3d>
            <a:bevelT w="139700" h="139700"/>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26035" y="-635"/>
            <a:ext cx="12241530" cy="6858000"/>
            <a:chOff x="-41" y="-1"/>
            <a:chExt cx="19278" cy="10800"/>
          </a:xfrm>
        </p:grpSpPr>
        <p:grpSp>
          <p:nvGrpSpPr>
            <p:cNvPr id="6" name="Group 5"/>
            <p:cNvGrpSpPr/>
            <p:nvPr/>
          </p:nvGrpSpPr>
          <p:grpSpPr>
            <a:xfrm>
              <a:off x="-41" y="-1"/>
              <a:ext cx="19278" cy="10800"/>
              <a:chOff x="-41" y="-1"/>
              <a:chExt cx="19278" cy="10800"/>
            </a:xfrm>
          </p:grpSpPr>
          <p:grpSp>
            <p:nvGrpSpPr>
              <p:cNvPr id="4" name="Group 3"/>
              <p:cNvGrpSpPr/>
              <p:nvPr/>
            </p:nvGrpSpPr>
            <p:grpSpPr>
              <a:xfrm>
                <a:off x="-41" y="-1"/>
                <a:ext cx="19278" cy="10800"/>
                <a:chOff x="-41" y="-1"/>
                <a:chExt cx="19278" cy="10800"/>
              </a:xfrm>
            </p:grpSpPr>
            <p:pic>
              <p:nvPicPr>
                <p:cNvPr id="2" name="Picture 1"/>
                <p:cNvPicPr>
                  <a:picLocks noChangeAspect="1"/>
                </p:cNvPicPr>
                <p:nvPr>
                  <p:custDataLst>
                    <p:tags r:id="rId3"/>
                  </p:custDataLst>
                </p:nvPr>
              </p:nvPicPr>
              <p:blipFill>
                <a:blip r:embed="rId5"/>
                <a:stretch>
                  <a:fillRect/>
                </a:stretch>
              </p:blipFill>
              <p:spPr>
                <a:xfrm>
                  <a:off x="-41" y="-1"/>
                  <a:ext cx="19279" cy="10801"/>
                </a:xfrm>
                <a:prstGeom prst="rect">
                  <a:avLst/>
                </a:prstGeom>
              </p:spPr>
            </p:pic>
            <p:sp>
              <p:nvSpPr>
                <p:cNvPr id="3" name="Rectangles 2"/>
                <p:cNvSpPr/>
                <p:nvPr/>
              </p:nvSpPr>
              <p:spPr>
                <a:xfrm>
                  <a:off x="2919" y="5990"/>
                  <a:ext cx="2290" cy="340"/>
                </a:xfrm>
                <a:prstGeom prst="rect">
                  <a:avLst/>
                </a:prstGeom>
                <a:solidFill>
                  <a:srgbClr val="A2CC8D"/>
                </a:solidFill>
                <a:ln>
                  <a:solidFill>
                    <a:srgbClr val="A3CA9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5" name="Rectangles 4"/>
              <p:cNvSpPr/>
              <p:nvPr/>
            </p:nvSpPr>
            <p:spPr>
              <a:xfrm>
                <a:off x="17433" y="259"/>
                <a:ext cx="1229" cy="380"/>
              </a:xfrm>
              <a:prstGeom prst="rect">
                <a:avLst/>
              </a:prstGeom>
              <a:solidFill>
                <a:srgbClr val="009A96"/>
              </a:solidFill>
              <a:ln>
                <a:solidFill>
                  <a:srgbClr val="009A9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7" name="Rectangles 6"/>
            <p:cNvSpPr/>
            <p:nvPr/>
          </p:nvSpPr>
          <p:spPr>
            <a:xfrm>
              <a:off x="14432" y="2619"/>
              <a:ext cx="2060" cy="360"/>
            </a:xfrm>
            <a:prstGeom prst="rect">
              <a:avLst/>
            </a:prstGeom>
            <a:solidFill>
              <a:srgbClr val="009A96"/>
            </a:solidFill>
            <a:ln>
              <a:solidFill>
                <a:srgbClr val="009A9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10" name="Text Box 9"/>
          <p:cNvSpPr txBox="1"/>
          <p:nvPr/>
        </p:nvSpPr>
        <p:spPr>
          <a:xfrm>
            <a:off x="10972165" y="133985"/>
            <a:ext cx="4064000" cy="306705"/>
          </a:xfrm>
          <a:prstGeom prst="rect">
            <a:avLst/>
          </a:prstGeom>
          <a:noFill/>
        </p:spPr>
        <p:txBody>
          <a:bodyPr wrap="square" rtlCol="0">
            <a:spAutoFit/>
          </a:bodyPr>
          <a:lstStyle/>
          <a:p>
            <a:r>
              <a:rPr lang="en-US" sz="1400" b="1">
                <a:solidFill>
                  <a:schemeClr val="bg1"/>
                </a:solidFill>
                <a:latin typeface="Arial" panose="020B0604020202020204" pitchFamily="34" charset="0"/>
                <a:cs typeface="Arial" panose="020B0604020202020204" pitchFamily="34" charset="0"/>
              </a:rPr>
              <a:t>Pustu</a:t>
            </a:r>
          </a:p>
        </p:txBody>
      </p:sp>
      <p:sp>
        <p:nvSpPr>
          <p:cNvPr id="11" name="Text Box 10"/>
          <p:cNvSpPr txBox="1"/>
          <p:nvPr>
            <p:custDataLst>
              <p:tags r:id="rId1"/>
            </p:custDataLst>
          </p:nvPr>
        </p:nvSpPr>
        <p:spPr>
          <a:xfrm>
            <a:off x="9059545" y="1630045"/>
            <a:ext cx="4064000" cy="275590"/>
          </a:xfrm>
          <a:prstGeom prst="rect">
            <a:avLst/>
          </a:prstGeom>
          <a:noFill/>
        </p:spPr>
        <p:txBody>
          <a:bodyPr wrap="square" rtlCol="0">
            <a:spAutoFit/>
          </a:bodyPr>
          <a:lstStyle/>
          <a:p>
            <a:r>
              <a:rPr lang="en-US" sz="1200">
                <a:solidFill>
                  <a:schemeClr val="bg1"/>
                </a:solidFill>
                <a:latin typeface="Arial" panose="020B0604020202020204" pitchFamily="34" charset="0"/>
                <a:cs typeface="Arial" panose="020B0604020202020204" pitchFamily="34" charset="0"/>
              </a:rPr>
              <a:t>Pustu Prima</a:t>
            </a:r>
          </a:p>
        </p:txBody>
      </p:sp>
      <p:sp>
        <p:nvSpPr>
          <p:cNvPr id="12" name="Text Box 11"/>
          <p:cNvSpPr txBox="1"/>
          <p:nvPr>
            <p:custDataLst>
              <p:tags r:id="rId2"/>
            </p:custDataLst>
          </p:nvPr>
        </p:nvSpPr>
        <p:spPr>
          <a:xfrm>
            <a:off x="1825625" y="3733800"/>
            <a:ext cx="1503045" cy="306705"/>
          </a:xfrm>
          <a:prstGeom prst="rect">
            <a:avLst/>
          </a:prstGeom>
          <a:noFill/>
        </p:spPr>
        <p:txBody>
          <a:bodyPr wrap="square" rtlCol="0">
            <a:spAutoFit/>
          </a:bodyPr>
          <a:lstStyle/>
          <a:p>
            <a:pPr algn="ctr"/>
            <a:r>
              <a:rPr lang="en-US" sz="1400" b="1">
                <a:solidFill>
                  <a:schemeClr val="tx1"/>
                </a:solidFill>
                <a:latin typeface="Arial" panose="020B0604020202020204" pitchFamily="34" charset="0"/>
                <a:cs typeface="Arial" panose="020B0604020202020204" pitchFamily="34" charset="0"/>
              </a:rPr>
              <a:t>PUSTU PRIMA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stretch>
            <a:fillRect/>
          </a:stretch>
        </p:blipFill>
        <p:spPr>
          <a:xfrm>
            <a:off x="320675" y="336550"/>
            <a:ext cx="6903720" cy="6324600"/>
          </a:xfrm>
          <a:prstGeom prst="rect">
            <a:avLst/>
          </a:prstGeom>
        </p:spPr>
      </p:pic>
      <p:sp>
        <p:nvSpPr>
          <p:cNvPr id="3" name="Text Box 2"/>
          <p:cNvSpPr txBox="1"/>
          <p:nvPr/>
        </p:nvSpPr>
        <p:spPr>
          <a:xfrm>
            <a:off x="7556500" y="1550035"/>
            <a:ext cx="4064000" cy="4523105"/>
          </a:xfrm>
          <a:prstGeom prst="rect">
            <a:avLst/>
          </a:prstGeom>
          <a:noFill/>
        </p:spPr>
        <p:txBody>
          <a:bodyPr wrap="square" rtlCol="0">
            <a:spAutoFit/>
          </a:bodyPr>
          <a:lstStyle/>
          <a:p>
            <a:r>
              <a:rPr lang="en-US" sz="3600">
                <a:solidFill>
                  <a:srgbClr val="16B3AC"/>
                </a:solidFill>
                <a:latin typeface="Adobe Gothic Std B" panose="020B0800000000000000" charset="-128"/>
                <a:ea typeface="Adobe Gothic Std B" panose="020B0800000000000000" charset="-128"/>
              </a:rPr>
              <a:t>Posyandu Nyawiji, Posyandu dengan Kearifan Lokal Gunungkidul untuk mendukung Transformasi Kesehatan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stretch>
            <a:fillRect/>
          </a:stretch>
        </p:blipFill>
        <p:spPr>
          <a:xfrm>
            <a:off x="635" y="374650"/>
            <a:ext cx="12190730" cy="600138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FA3044-DDE9-9F97-31E6-63422DF01A5B}"/>
              </a:ext>
            </a:extLst>
          </p:cNvPr>
          <p:cNvPicPr>
            <a:picLocks noChangeAspect="1"/>
          </p:cNvPicPr>
          <p:nvPr/>
        </p:nvPicPr>
        <p:blipFill>
          <a:blip r:embed="rId2"/>
          <a:stretch>
            <a:fillRect/>
          </a:stretch>
        </p:blipFill>
        <p:spPr>
          <a:xfrm>
            <a:off x="0" y="-1"/>
            <a:ext cx="12192000" cy="6512561"/>
          </a:xfrm>
          <a:prstGeom prst="rect">
            <a:avLst/>
          </a:prstGeom>
        </p:spPr>
      </p:pic>
    </p:spTree>
    <p:extLst>
      <p:ext uri="{BB962C8B-B14F-4D97-AF65-F5344CB8AC3E}">
        <p14:creationId xmlns:p14="http://schemas.microsoft.com/office/powerpoint/2010/main" val="3245252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3075" y="365125"/>
            <a:ext cx="10515600" cy="1325563"/>
          </a:xfrm>
        </p:spPr>
        <p:txBody>
          <a:bodyPr/>
          <a:lstStyle/>
          <a:p>
            <a:r>
              <a:rPr lang="en-US">
                <a:latin typeface="Adobe Gothic Std B" panose="020B0800000000000000" charset="-128"/>
                <a:ea typeface="Adobe Gothic Std B" panose="020B0800000000000000" charset="-128"/>
              </a:rPr>
              <a:t>Paket Pelayanan Hari Buka Posyandu</a:t>
            </a:r>
          </a:p>
        </p:txBody>
      </p:sp>
      <p:pic>
        <p:nvPicPr>
          <p:cNvPr id="3" name="Content Placeholder 2"/>
          <p:cNvPicPr>
            <a:picLocks noGrp="1" noChangeAspect="1"/>
          </p:cNvPicPr>
          <p:nvPr>
            <p:ph idx="1"/>
            <p:custDataLst>
              <p:tags r:id="rId1"/>
            </p:custDataLst>
          </p:nvPr>
        </p:nvPicPr>
        <p:blipFill>
          <a:blip r:embed="rId3"/>
          <a:stretch>
            <a:fillRect/>
          </a:stretch>
        </p:blipFill>
        <p:spPr>
          <a:xfrm>
            <a:off x="473075" y="1513205"/>
            <a:ext cx="11367770" cy="460248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9085" y="365125"/>
            <a:ext cx="10515600" cy="1325563"/>
          </a:xfrm>
        </p:spPr>
        <p:txBody>
          <a:bodyPr>
            <a:normAutofit/>
          </a:bodyPr>
          <a:lstStyle/>
          <a:p>
            <a:r>
              <a:rPr lang="en-US">
                <a:latin typeface="Adobe Gothic Std B" panose="020B0800000000000000" charset="-128"/>
                <a:ea typeface="Adobe Gothic Std B" panose="020B0800000000000000" charset="-128"/>
              </a:rPr>
              <a:t>Paket Pelayanan di Luar Hari Buka Posyandu</a:t>
            </a:r>
          </a:p>
        </p:txBody>
      </p:sp>
      <p:pic>
        <p:nvPicPr>
          <p:cNvPr id="5" name="Content Placeholder 4"/>
          <p:cNvPicPr>
            <a:picLocks noGrp="1" noChangeAspect="1"/>
          </p:cNvPicPr>
          <p:nvPr>
            <p:ph idx="1"/>
            <p:custDataLst>
              <p:tags r:id="rId1"/>
            </p:custDataLst>
          </p:nvPr>
        </p:nvPicPr>
        <p:blipFill>
          <a:blip r:embed="rId3"/>
          <a:stretch>
            <a:fillRect/>
          </a:stretch>
        </p:blipFill>
        <p:spPr>
          <a:xfrm>
            <a:off x="299085" y="1939290"/>
            <a:ext cx="11593830" cy="29794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272DEE-F888-873E-55DB-2439F6C88BC2}"/>
              </a:ext>
            </a:extLst>
          </p:cNvPr>
          <p:cNvPicPr>
            <a:picLocks noChangeAspect="1"/>
          </p:cNvPicPr>
          <p:nvPr/>
        </p:nvPicPr>
        <p:blipFill>
          <a:blip r:embed="rId2"/>
          <a:stretch>
            <a:fillRect/>
          </a:stretch>
        </p:blipFill>
        <p:spPr>
          <a:xfrm>
            <a:off x="-148856" y="-83731"/>
            <a:ext cx="12340856" cy="7345768"/>
          </a:xfrm>
          <a:prstGeom prst="rect">
            <a:avLst/>
          </a:prstGeom>
        </p:spPr>
      </p:pic>
    </p:spTree>
    <p:extLst>
      <p:ext uri="{BB962C8B-B14F-4D97-AF65-F5344CB8AC3E}">
        <p14:creationId xmlns:p14="http://schemas.microsoft.com/office/powerpoint/2010/main" val="1138511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ACB1DD-62DC-421E-B794-D2DC2B290967}"/>
              </a:ext>
            </a:extLst>
          </p:cNvPr>
          <p:cNvPicPr>
            <a:picLocks noChangeAspect="1"/>
          </p:cNvPicPr>
          <p:nvPr/>
        </p:nvPicPr>
        <p:blipFill>
          <a:blip r:embed="rId2"/>
          <a:stretch>
            <a:fillRect/>
          </a:stretch>
        </p:blipFill>
        <p:spPr>
          <a:xfrm>
            <a:off x="-71120" y="-101600"/>
            <a:ext cx="12263120" cy="6959600"/>
          </a:xfrm>
          <a:prstGeom prst="rect">
            <a:avLst/>
          </a:prstGeom>
        </p:spPr>
      </p:pic>
    </p:spTree>
    <p:extLst>
      <p:ext uri="{BB962C8B-B14F-4D97-AF65-F5344CB8AC3E}">
        <p14:creationId xmlns:p14="http://schemas.microsoft.com/office/powerpoint/2010/main" val="2217124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5FAC0-8FF2-5571-B47C-64722E660C2D}"/>
              </a:ext>
            </a:extLst>
          </p:cNvPr>
          <p:cNvPicPr>
            <a:picLocks noChangeAspect="1"/>
          </p:cNvPicPr>
          <p:nvPr/>
        </p:nvPicPr>
        <p:blipFill>
          <a:blip r:embed="rId2"/>
          <a:stretch>
            <a:fillRect/>
          </a:stretch>
        </p:blipFill>
        <p:spPr>
          <a:xfrm>
            <a:off x="106326" y="65938"/>
            <a:ext cx="12085674" cy="6792061"/>
          </a:xfrm>
          <a:prstGeom prst="rect">
            <a:avLst/>
          </a:prstGeom>
        </p:spPr>
      </p:pic>
    </p:spTree>
    <p:extLst>
      <p:ext uri="{BB962C8B-B14F-4D97-AF65-F5344CB8AC3E}">
        <p14:creationId xmlns:p14="http://schemas.microsoft.com/office/powerpoint/2010/main" val="4260562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47D01E-D010-D074-60CF-2773148C3D53}"/>
              </a:ext>
            </a:extLst>
          </p:cNvPr>
          <p:cNvPicPr>
            <a:picLocks noChangeAspect="1"/>
          </p:cNvPicPr>
          <p:nvPr/>
        </p:nvPicPr>
        <p:blipFill>
          <a:blip r:embed="rId2"/>
          <a:stretch>
            <a:fillRect/>
          </a:stretch>
        </p:blipFill>
        <p:spPr>
          <a:xfrm>
            <a:off x="-85060" y="0"/>
            <a:ext cx="12277060" cy="6857999"/>
          </a:xfrm>
          <a:prstGeom prst="rect">
            <a:avLst/>
          </a:prstGeom>
        </p:spPr>
      </p:pic>
    </p:spTree>
    <p:extLst>
      <p:ext uri="{BB962C8B-B14F-4D97-AF65-F5344CB8AC3E}">
        <p14:creationId xmlns:p14="http://schemas.microsoft.com/office/powerpoint/2010/main" val="2895474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s 4"/>
          <p:cNvSpPr/>
          <p:nvPr/>
        </p:nvSpPr>
        <p:spPr>
          <a:xfrm>
            <a:off x="635" y="393700"/>
            <a:ext cx="8571865" cy="1676400"/>
          </a:xfrm>
          <a:prstGeom prst="rect">
            <a:avLst/>
          </a:prstGeom>
          <a:solidFill>
            <a:srgbClr val="EBF1F5"/>
          </a:solidFill>
          <a:ln>
            <a:solidFill>
              <a:srgbClr val="EBF1F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4" name="Picture 3"/>
          <p:cNvPicPr>
            <a:picLocks noChangeAspect="1"/>
          </p:cNvPicPr>
          <p:nvPr>
            <p:custDataLst>
              <p:tags r:id="rId1"/>
            </p:custDataLst>
          </p:nvPr>
        </p:nvPicPr>
        <p:blipFill>
          <a:blip r:embed="rId5"/>
          <a:stretch>
            <a:fillRect/>
          </a:stretch>
        </p:blipFill>
        <p:spPr>
          <a:xfrm>
            <a:off x="0" y="1993265"/>
            <a:ext cx="12192000" cy="4864735"/>
          </a:xfrm>
          <a:prstGeom prst="rect">
            <a:avLst/>
          </a:prstGeom>
        </p:spPr>
      </p:pic>
      <p:sp>
        <p:nvSpPr>
          <p:cNvPr id="7" name="Rectangles 6"/>
          <p:cNvSpPr/>
          <p:nvPr>
            <p:custDataLst>
              <p:tags r:id="rId2"/>
            </p:custDataLst>
          </p:nvPr>
        </p:nvSpPr>
        <p:spPr>
          <a:xfrm>
            <a:off x="250825" y="6248400"/>
            <a:ext cx="7277735" cy="381000"/>
          </a:xfrm>
          <a:prstGeom prst="rect">
            <a:avLst/>
          </a:prstGeom>
          <a:solidFill>
            <a:srgbClr val="064E7F"/>
          </a:solidFill>
          <a:ln>
            <a:solidFill>
              <a:srgbClr val="074F8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6" name="Rectangles 5"/>
          <p:cNvSpPr/>
          <p:nvPr/>
        </p:nvSpPr>
        <p:spPr>
          <a:xfrm>
            <a:off x="250825" y="5956300"/>
            <a:ext cx="8572500" cy="381000"/>
          </a:xfrm>
          <a:prstGeom prst="rect">
            <a:avLst/>
          </a:prstGeom>
          <a:solidFill>
            <a:srgbClr val="064E7F"/>
          </a:solidFill>
          <a:ln>
            <a:solidFill>
              <a:srgbClr val="074F8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77800" y="5921375"/>
            <a:ext cx="8712200" cy="804545"/>
          </a:xfrm>
        </p:spPr>
        <p:txBody>
          <a:bodyPr/>
          <a:lstStyle/>
          <a:p>
            <a:pPr algn="l"/>
            <a:r>
              <a:rPr lang="en-US" dirty="0" err="1">
                <a:solidFill>
                  <a:schemeClr val="bg1"/>
                </a:solidFill>
              </a:rPr>
              <a:t>Disampaikan</a:t>
            </a:r>
            <a:r>
              <a:rPr lang="en-US" dirty="0">
                <a:solidFill>
                  <a:schemeClr val="bg1"/>
                </a:solidFill>
              </a:rPr>
              <a:t> </a:t>
            </a:r>
            <a:r>
              <a:rPr lang="en-US" dirty="0" err="1">
                <a:solidFill>
                  <a:schemeClr val="bg1"/>
                </a:solidFill>
              </a:rPr>
              <a:t>dalam</a:t>
            </a:r>
            <a:r>
              <a:rPr lang="en-US" dirty="0">
                <a:solidFill>
                  <a:schemeClr val="bg1"/>
                </a:solidFill>
              </a:rPr>
              <a:t> </a:t>
            </a:r>
            <a:r>
              <a:rPr lang="en-US" dirty="0" err="1">
                <a:solidFill>
                  <a:schemeClr val="bg1"/>
                </a:solidFill>
              </a:rPr>
              <a:t>Pelatihan</a:t>
            </a:r>
            <a:r>
              <a:rPr lang="en-US" dirty="0">
                <a:solidFill>
                  <a:schemeClr val="bg1"/>
                </a:solidFill>
              </a:rPr>
              <a:t> </a:t>
            </a:r>
            <a:r>
              <a:rPr lang="en-US" dirty="0" err="1">
                <a:solidFill>
                  <a:schemeClr val="bg1"/>
                </a:solidFill>
              </a:rPr>
              <a:t>bagi</a:t>
            </a:r>
            <a:r>
              <a:rPr lang="en-US" dirty="0">
                <a:solidFill>
                  <a:schemeClr val="bg1"/>
                </a:solidFill>
              </a:rPr>
              <a:t> </a:t>
            </a:r>
            <a:r>
              <a:rPr lang="en-US" dirty="0" err="1">
                <a:solidFill>
                  <a:schemeClr val="bg1"/>
                </a:solidFill>
              </a:rPr>
              <a:t>Pelatih</a:t>
            </a:r>
            <a:r>
              <a:rPr lang="en-US" dirty="0">
                <a:solidFill>
                  <a:schemeClr val="bg1"/>
                </a:solidFill>
              </a:rPr>
              <a:t> </a:t>
            </a:r>
            <a:r>
              <a:rPr lang="en-US" dirty="0" err="1">
                <a:solidFill>
                  <a:schemeClr val="bg1"/>
                </a:solidFill>
              </a:rPr>
              <a:t>Keterampilan</a:t>
            </a:r>
            <a:r>
              <a:rPr lang="en-US" dirty="0">
                <a:solidFill>
                  <a:schemeClr val="bg1"/>
                </a:solidFill>
              </a:rPr>
              <a:t> Dasar Kader </a:t>
            </a:r>
            <a:r>
              <a:rPr lang="en-US" dirty="0" err="1">
                <a:solidFill>
                  <a:schemeClr val="bg1"/>
                </a:solidFill>
              </a:rPr>
              <a:t>tanggal</a:t>
            </a:r>
            <a:r>
              <a:rPr lang="en-US" dirty="0">
                <a:solidFill>
                  <a:schemeClr val="bg1"/>
                </a:solidFill>
              </a:rPr>
              <a:t> 14 April2026 di Balai </a:t>
            </a:r>
            <a:r>
              <a:rPr lang="en-US" dirty="0" err="1">
                <a:solidFill>
                  <a:schemeClr val="bg1"/>
                </a:solidFill>
              </a:rPr>
              <a:t>Kalurahan</a:t>
            </a:r>
            <a:r>
              <a:rPr lang="en-US" dirty="0">
                <a:solidFill>
                  <a:schemeClr val="bg1"/>
                </a:solidFill>
              </a:rPr>
              <a:t> </a:t>
            </a:r>
            <a:r>
              <a:rPr lang="en-US" dirty="0" err="1">
                <a:solidFill>
                  <a:schemeClr val="bg1"/>
                </a:solidFill>
              </a:rPr>
              <a:t>Gedangrejo</a:t>
            </a:r>
            <a:endParaRPr lang="en-US" dirty="0">
              <a:solidFill>
                <a:schemeClr val="bg1"/>
              </a:solidFill>
            </a:endParaRPr>
          </a:p>
        </p:txBody>
      </p:sp>
      <p:sp>
        <p:nvSpPr>
          <p:cNvPr id="2" name="Title 1"/>
          <p:cNvSpPr>
            <a:spLocks noGrp="1"/>
          </p:cNvSpPr>
          <p:nvPr>
            <p:ph type="ctrTitle"/>
          </p:nvPr>
        </p:nvSpPr>
        <p:spPr>
          <a:xfrm>
            <a:off x="850900" y="449263"/>
            <a:ext cx="9144000" cy="2387600"/>
          </a:xfrm>
        </p:spPr>
        <p:txBody>
          <a:bodyPr>
            <a:normAutofit fontScale="90000"/>
          </a:bodyPr>
          <a:lstStyle/>
          <a:p>
            <a:pPr algn="l"/>
            <a:r>
              <a:rPr lang="en-US" dirty="0">
                <a:latin typeface="Adobe Gothic Std B" panose="020B0800000000000000" charset="-128"/>
                <a:ea typeface="Adobe Gothic Std B" panose="020B0800000000000000" charset="-128"/>
              </a:rPr>
              <a:t>Kebijakan Transformasi Layanan Primer di Posyandu</a:t>
            </a:r>
          </a:p>
        </p:txBody>
      </p:sp>
      <p:pic>
        <p:nvPicPr>
          <p:cNvPr id="8" name="Picture 7" descr="Logo Kab. GK"/>
          <p:cNvPicPr>
            <a:picLocks noChangeAspect="1"/>
          </p:cNvPicPr>
          <p:nvPr>
            <p:custDataLst>
              <p:tags r:id="rId3"/>
            </p:custDataLst>
          </p:nvPr>
        </p:nvPicPr>
        <p:blipFill>
          <a:blip r:embed="rId6"/>
          <a:stretch>
            <a:fillRect/>
          </a:stretch>
        </p:blipFill>
        <p:spPr>
          <a:xfrm>
            <a:off x="200025" y="469900"/>
            <a:ext cx="513080" cy="65151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dobe Gothic Std B" panose="020B0800000000000000" charset="-128"/>
                <a:ea typeface="Adobe Gothic Std B" panose="020B0800000000000000" charset="-128"/>
              </a:rPr>
              <a:t>Tugas Kader</a:t>
            </a:r>
          </a:p>
        </p:txBody>
      </p:sp>
      <p:pic>
        <p:nvPicPr>
          <p:cNvPr id="4" name="Content Placeholder 3"/>
          <p:cNvPicPr>
            <a:picLocks noGrp="1" noChangeAspect="1"/>
          </p:cNvPicPr>
          <p:nvPr>
            <p:ph idx="1"/>
            <p:custDataLst>
              <p:tags r:id="rId1"/>
            </p:custDataLst>
          </p:nvPr>
        </p:nvPicPr>
        <p:blipFill>
          <a:blip r:embed="rId13"/>
          <a:srcRect r="5416" b="1075"/>
          <a:stretch>
            <a:fillRect/>
          </a:stretch>
        </p:blipFill>
        <p:spPr>
          <a:xfrm>
            <a:off x="560070" y="1691005"/>
            <a:ext cx="2961005" cy="1019175"/>
          </a:xfrm>
          <a:prstGeom prst="rect">
            <a:avLst/>
          </a:prstGeom>
        </p:spPr>
      </p:pic>
      <p:pic>
        <p:nvPicPr>
          <p:cNvPr id="5" name="Picture 4"/>
          <p:cNvPicPr>
            <a:picLocks noChangeAspect="1"/>
          </p:cNvPicPr>
          <p:nvPr>
            <p:custDataLst>
              <p:tags r:id="rId2"/>
            </p:custDataLst>
          </p:nvPr>
        </p:nvPicPr>
        <p:blipFill>
          <a:blip r:embed="rId14"/>
          <a:stretch>
            <a:fillRect/>
          </a:stretch>
        </p:blipFill>
        <p:spPr>
          <a:xfrm>
            <a:off x="560070" y="2590800"/>
            <a:ext cx="2933065" cy="1019810"/>
          </a:xfrm>
          <a:prstGeom prst="rect">
            <a:avLst/>
          </a:prstGeom>
        </p:spPr>
      </p:pic>
      <p:pic>
        <p:nvPicPr>
          <p:cNvPr id="6" name="Picture 5"/>
          <p:cNvPicPr>
            <a:picLocks noChangeAspect="1"/>
          </p:cNvPicPr>
          <p:nvPr>
            <p:custDataLst>
              <p:tags r:id="rId3"/>
            </p:custDataLst>
          </p:nvPr>
        </p:nvPicPr>
        <p:blipFill>
          <a:blip r:embed="rId15"/>
          <a:stretch>
            <a:fillRect/>
          </a:stretch>
        </p:blipFill>
        <p:spPr>
          <a:xfrm>
            <a:off x="560070" y="3491230"/>
            <a:ext cx="2934970" cy="2221230"/>
          </a:xfrm>
          <a:prstGeom prst="rect">
            <a:avLst/>
          </a:prstGeom>
        </p:spPr>
      </p:pic>
      <p:pic>
        <p:nvPicPr>
          <p:cNvPr id="7" name="Picture 6"/>
          <p:cNvPicPr>
            <a:picLocks noChangeAspect="1"/>
          </p:cNvPicPr>
          <p:nvPr>
            <p:custDataLst>
              <p:tags r:id="rId4"/>
            </p:custDataLst>
          </p:nvPr>
        </p:nvPicPr>
        <p:blipFill>
          <a:blip r:embed="rId16"/>
          <a:stretch>
            <a:fillRect/>
          </a:stretch>
        </p:blipFill>
        <p:spPr>
          <a:xfrm>
            <a:off x="560070" y="5286375"/>
            <a:ext cx="3116580" cy="970280"/>
          </a:xfrm>
          <a:prstGeom prst="rect">
            <a:avLst/>
          </a:prstGeom>
        </p:spPr>
      </p:pic>
      <p:sp>
        <p:nvSpPr>
          <p:cNvPr id="11" name="Text Box 10"/>
          <p:cNvSpPr txBox="1"/>
          <p:nvPr>
            <p:custDataLst>
              <p:tags r:id="rId5"/>
            </p:custDataLst>
          </p:nvPr>
        </p:nvSpPr>
        <p:spPr>
          <a:xfrm>
            <a:off x="4319905" y="5535930"/>
            <a:ext cx="6796405" cy="460375"/>
          </a:xfrm>
          <a:prstGeom prst="rect">
            <a:avLst/>
          </a:prstGeom>
          <a:noFill/>
        </p:spPr>
        <p:txBody>
          <a:bodyPr wrap="square" rtlCol="0">
            <a:spAutoFit/>
          </a:bodyPr>
          <a:lstStyle/>
          <a:p>
            <a:r>
              <a:rPr lang="en-US" sz="2400"/>
              <a:t>Melakukan kunjungan rumah khusus.</a:t>
            </a:r>
          </a:p>
        </p:txBody>
      </p:sp>
      <p:sp>
        <p:nvSpPr>
          <p:cNvPr id="12" name="Right Arrow 11"/>
          <p:cNvSpPr/>
          <p:nvPr/>
        </p:nvSpPr>
        <p:spPr>
          <a:xfrm>
            <a:off x="3695700" y="2006600"/>
            <a:ext cx="381000" cy="419100"/>
          </a:xfrm>
          <a:prstGeom prst="rightArrow">
            <a:avLst/>
          </a:prstGeom>
          <a:solidFill>
            <a:srgbClr val="E6F1F6"/>
          </a:solidFill>
          <a:ln>
            <a:solidFill>
              <a:srgbClr val="E6F1F6"/>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3" name="Right Arrow 12"/>
          <p:cNvSpPr/>
          <p:nvPr>
            <p:custDataLst>
              <p:tags r:id="rId6"/>
            </p:custDataLst>
          </p:nvPr>
        </p:nvSpPr>
        <p:spPr>
          <a:xfrm>
            <a:off x="3695700" y="2865755"/>
            <a:ext cx="381000" cy="419100"/>
          </a:xfrm>
          <a:prstGeom prst="rightArrow">
            <a:avLst/>
          </a:prstGeom>
          <a:solidFill>
            <a:srgbClr val="FDF1DB"/>
          </a:solidFill>
          <a:ln>
            <a:solidFill>
              <a:srgbClr val="FDF1DB"/>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4" name="Right Arrow 13"/>
          <p:cNvSpPr/>
          <p:nvPr>
            <p:custDataLst>
              <p:tags r:id="rId7"/>
            </p:custDataLst>
          </p:nvPr>
        </p:nvSpPr>
        <p:spPr>
          <a:xfrm>
            <a:off x="3704590" y="4148455"/>
            <a:ext cx="381000" cy="419100"/>
          </a:xfrm>
          <a:prstGeom prst="rightArrow">
            <a:avLst/>
          </a:prstGeom>
          <a:solidFill>
            <a:srgbClr val="F0ECF5"/>
          </a:solidFill>
          <a:ln>
            <a:solidFill>
              <a:srgbClr val="F0ECF5"/>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
        <p:nvSpPr>
          <p:cNvPr id="15" name="Right Arrow 14"/>
          <p:cNvSpPr/>
          <p:nvPr>
            <p:custDataLst>
              <p:tags r:id="rId8"/>
            </p:custDataLst>
          </p:nvPr>
        </p:nvSpPr>
        <p:spPr>
          <a:xfrm>
            <a:off x="3795395" y="5535930"/>
            <a:ext cx="381000" cy="419100"/>
          </a:xfrm>
          <a:prstGeom prst="rightArrow">
            <a:avLst/>
          </a:prstGeom>
          <a:solidFill>
            <a:srgbClr val="E7F3F1"/>
          </a:solidFill>
          <a:ln>
            <a:solidFill>
              <a:srgbClr val="E7F3F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pic>
        <p:nvPicPr>
          <p:cNvPr id="16" name="Picture 15"/>
          <p:cNvPicPr>
            <a:picLocks noChangeAspect="1"/>
          </p:cNvPicPr>
          <p:nvPr>
            <p:custDataLst>
              <p:tags r:id="rId9"/>
            </p:custDataLst>
          </p:nvPr>
        </p:nvPicPr>
        <p:blipFill>
          <a:blip r:embed="rId17"/>
          <a:stretch>
            <a:fillRect/>
          </a:stretch>
        </p:blipFill>
        <p:spPr>
          <a:xfrm>
            <a:off x="9897110" y="1423670"/>
            <a:ext cx="2025015" cy="4353560"/>
          </a:xfrm>
          <a:prstGeom prst="rect">
            <a:avLst/>
          </a:prstGeom>
        </p:spPr>
      </p:pic>
      <p:sp>
        <p:nvSpPr>
          <p:cNvPr id="10" name="Text Box 9"/>
          <p:cNvSpPr txBox="1"/>
          <p:nvPr>
            <p:custDataLst>
              <p:tags r:id="rId10"/>
            </p:custDataLst>
          </p:nvPr>
        </p:nvSpPr>
        <p:spPr>
          <a:xfrm>
            <a:off x="4319905" y="3509010"/>
            <a:ext cx="6796405" cy="1938020"/>
          </a:xfrm>
          <a:prstGeom prst="rect">
            <a:avLst/>
          </a:prstGeom>
          <a:noFill/>
        </p:spPr>
        <p:txBody>
          <a:bodyPr wrap="square" rtlCol="0">
            <a:spAutoFit/>
          </a:bodyPr>
          <a:lstStyle/>
          <a:p>
            <a:r>
              <a:rPr lang="en-US" sz="2400"/>
              <a:t>Melakukan pemutakhiran data sasaran, membuat diagram, menyampaikan laporan hasil kegiatan posyandu, menyampaikan laporan sederhana mengenai KLB/ kondisi kesehatan lainnya, mengajukan rujukan</a:t>
            </a:r>
          </a:p>
        </p:txBody>
      </p:sp>
      <p:sp>
        <p:nvSpPr>
          <p:cNvPr id="8" name="Text Box 7"/>
          <p:cNvSpPr txBox="1"/>
          <p:nvPr/>
        </p:nvSpPr>
        <p:spPr>
          <a:xfrm>
            <a:off x="4277360" y="1705610"/>
            <a:ext cx="6796405" cy="829945"/>
          </a:xfrm>
          <a:prstGeom prst="rect">
            <a:avLst/>
          </a:prstGeom>
          <a:noFill/>
        </p:spPr>
        <p:txBody>
          <a:bodyPr wrap="square" rtlCol="0">
            <a:spAutoFit/>
          </a:bodyPr>
          <a:lstStyle/>
          <a:p>
            <a:r>
              <a:rPr lang="en-US" sz="2400"/>
              <a:t>Mengajak sasaran ke posyandu, melaksanakan pelayanan di hari buka dan di luar hari buka.</a:t>
            </a:r>
          </a:p>
        </p:txBody>
      </p:sp>
      <p:sp>
        <p:nvSpPr>
          <p:cNvPr id="9" name="Text Box 8"/>
          <p:cNvSpPr txBox="1"/>
          <p:nvPr>
            <p:custDataLst>
              <p:tags r:id="rId11"/>
            </p:custDataLst>
          </p:nvPr>
        </p:nvSpPr>
        <p:spPr>
          <a:xfrm>
            <a:off x="4301490" y="2660650"/>
            <a:ext cx="6796405" cy="829945"/>
          </a:xfrm>
          <a:prstGeom prst="rect">
            <a:avLst/>
          </a:prstGeom>
          <a:noFill/>
        </p:spPr>
        <p:txBody>
          <a:bodyPr wrap="square" rtlCol="0">
            <a:spAutoFit/>
          </a:bodyPr>
          <a:lstStyle/>
          <a:p>
            <a:r>
              <a:rPr lang="en-US" sz="2400"/>
              <a:t>Melakukcan edukasi (isi piringku, aktifitas fisik, pentingnya deteksi dini), memberikan PMT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B8D669-3416-6E9E-ACB7-7A8D186559D2}"/>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778627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2401C0E-7815-0CBF-1974-AFF6007082D2}"/>
              </a:ext>
            </a:extLst>
          </p:cNvPr>
          <p:cNvPicPr>
            <a:picLocks noChangeAspect="1"/>
          </p:cNvPicPr>
          <p:nvPr/>
        </p:nvPicPr>
        <p:blipFill>
          <a:blip r:embed="rId2"/>
          <a:stretch>
            <a:fillRect/>
          </a:stretch>
        </p:blipFill>
        <p:spPr>
          <a:xfrm>
            <a:off x="244549" y="0"/>
            <a:ext cx="11947451" cy="6857999"/>
          </a:xfrm>
          <a:prstGeom prst="rect">
            <a:avLst/>
          </a:prstGeom>
        </p:spPr>
      </p:pic>
    </p:spTree>
    <p:extLst>
      <p:ext uri="{BB962C8B-B14F-4D97-AF65-F5344CB8AC3E}">
        <p14:creationId xmlns:p14="http://schemas.microsoft.com/office/powerpoint/2010/main" val="89108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87848-E5D0-AEE1-2C6C-10F82E96CA42}"/>
              </a:ext>
            </a:extLst>
          </p:cNvPr>
          <p:cNvPicPr>
            <a:picLocks noChangeAspect="1"/>
          </p:cNvPicPr>
          <p:nvPr/>
        </p:nvPicPr>
        <p:blipFill>
          <a:blip r:embed="rId2"/>
          <a:stretch>
            <a:fillRect/>
          </a:stretch>
        </p:blipFill>
        <p:spPr>
          <a:xfrm>
            <a:off x="74426" y="0"/>
            <a:ext cx="12117573" cy="6858000"/>
          </a:xfrm>
          <a:prstGeom prst="rect">
            <a:avLst/>
          </a:prstGeom>
        </p:spPr>
      </p:pic>
    </p:spTree>
    <p:extLst>
      <p:ext uri="{BB962C8B-B14F-4D97-AF65-F5344CB8AC3E}">
        <p14:creationId xmlns:p14="http://schemas.microsoft.com/office/powerpoint/2010/main" val="3666347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B1529A-7E5B-D4C4-B449-673EBCC6B0F3}"/>
              </a:ext>
            </a:extLst>
          </p:cNvPr>
          <p:cNvPicPr>
            <a:picLocks noChangeAspect="1"/>
          </p:cNvPicPr>
          <p:nvPr/>
        </p:nvPicPr>
        <p:blipFill>
          <a:blip r:embed="rId2"/>
          <a:stretch>
            <a:fillRect/>
          </a:stretch>
        </p:blipFill>
        <p:spPr>
          <a:xfrm>
            <a:off x="85060" y="143539"/>
            <a:ext cx="12106939" cy="6714461"/>
          </a:xfrm>
          <a:prstGeom prst="rect">
            <a:avLst/>
          </a:prstGeom>
        </p:spPr>
      </p:pic>
    </p:spTree>
    <p:extLst>
      <p:ext uri="{BB962C8B-B14F-4D97-AF65-F5344CB8AC3E}">
        <p14:creationId xmlns:p14="http://schemas.microsoft.com/office/powerpoint/2010/main" val="3970843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D7EE29-F7FA-7FA4-5883-70E221CDB474}"/>
              </a:ext>
            </a:extLst>
          </p:cNvPr>
          <p:cNvPicPr>
            <a:picLocks noChangeAspect="1"/>
          </p:cNvPicPr>
          <p:nvPr/>
        </p:nvPicPr>
        <p:blipFill>
          <a:blip r:embed="rId2"/>
          <a:stretch>
            <a:fillRect/>
          </a:stretch>
        </p:blipFill>
        <p:spPr>
          <a:xfrm>
            <a:off x="1" y="1"/>
            <a:ext cx="12192000" cy="6858000"/>
          </a:xfrm>
          <a:prstGeom prst="rect">
            <a:avLst/>
          </a:prstGeom>
        </p:spPr>
      </p:pic>
    </p:spTree>
    <p:extLst>
      <p:ext uri="{BB962C8B-B14F-4D97-AF65-F5344CB8AC3E}">
        <p14:creationId xmlns:p14="http://schemas.microsoft.com/office/powerpoint/2010/main" val="21108253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F70E3E-B737-F035-B179-048F53AC2DE9}"/>
              </a:ext>
            </a:extLst>
          </p:cNvPr>
          <p:cNvPicPr>
            <a:picLocks noChangeAspect="1"/>
          </p:cNvPicPr>
          <p:nvPr/>
        </p:nvPicPr>
        <p:blipFill>
          <a:blip r:embed="rId2"/>
          <a:stretch>
            <a:fillRect/>
          </a:stretch>
        </p:blipFill>
        <p:spPr>
          <a:xfrm>
            <a:off x="170121" y="0"/>
            <a:ext cx="12021879" cy="6857999"/>
          </a:xfrm>
          <a:prstGeom prst="rect">
            <a:avLst/>
          </a:prstGeom>
        </p:spPr>
      </p:pic>
    </p:spTree>
    <p:extLst>
      <p:ext uri="{BB962C8B-B14F-4D97-AF65-F5344CB8AC3E}">
        <p14:creationId xmlns:p14="http://schemas.microsoft.com/office/powerpoint/2010/main" val="22822322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F56783-B7F7-99E1-A7ED-D876EB6E0BAD}"/>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8292380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3"/>
          <a:stretch>
            <a:fillRect/>
          </a:stretch>
        </p:blipFill>
        <p:spPr>
          <a:xfrm>
            <a:off x="635" y="113665"/>
            <a:ext cx="12186920" cy="662940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ED7F72-18A8-CDA5-22A6-E03EE4CA9154}"/>
              </a:ext>
            </a:extLst>
          </p:cNvPr>
          <p:cNvPicPr>
            <a:picLocks noChangeAspect="1"/>
          </p:cNvPicPr>
          <p:nvPr/>
        </p:nvPicPr>
        <p:blipFill>
          <a:blip r:embed="rId2"/>
          <a:stretch>
            <a:fillRect/>
          </a:stretch>
        </p:blipFill>
        <p:spPr>
          <a:xfrm>
            <a:off x="148855" y="1"/>
            <a:ext cx="12043145" cy="6858000"/>
          </a:xfrm>
          <a:prstGeom prst="rect">
            <a:avLst/>
          </a:prstGeom>
        </p:spPr>
      </p:pic>
    </p:spTree>
    <p:extLst>
      <p:ext uri="{BB962C8B-B14F-4D97-AF65-F5344CB8AC3E}">
        <p14:creationId xmlns:p14="http://schemas.microsoft.com/office/powerpoint/2010/main" val="2461879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3B506B-700C-BB19-139F-BB632FEE948B}"/>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32050749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3745" y="365125"/>
            <a:ext cx="10515600" cy="1325563"/>
          </a:xfrm>
        </p:spPr>
        <p:txBody>
          <a:bodyPr>
            <a:normAutofit fontScale="90000"/>
          </a:bodyPr>
          <a:lstStyle/>
          <a:p>
            <a:r>
              <a:rPr lang="en-US" sz="3555">
                <a:latin typeface="Adobe Gothic Std B" panose="020B0800000000000000" charset="-128"/>
                <a:ea typeface="Adobe Gothic Std B" panose="020B0800000000000000" charset="-128"/>
              </a:rPr>
              <a:t>Persentase Kab/Kota dengan 80% Posyandu Aktif tahun 2022 disandingkan Prevalensi Balita Stunting 2022</a:t>
            </a:r>
          </a:p>
        </p:txBody>
      </p:sp>
      <p:pic>
        <p:nvPicPr>
          <p:cNvPr id="4" name="Content Placeholder 3"/>
          <p:cNvPicPr>
            <a:picLocks noGrp="1" noChangeAspect="1"/>
          </p:cNvPicPr>
          <p:nvPr>
            <p:ph idx="1"/>
            <p:custDataLst>
              <p:tags r:id="rId1"/>
            </p:custDataLst>
          </p:nvPr>
        </p:nvPicPr>
        <p:blipFill>
          <a:blip r:embed="rId3"/>
          <a:stretch>
            <a:fillRect/>
          </a:stretch>
        </p:blipFill>
        <p:spPr>
          <a:xfrm>
            <a:off x="838200" y="1824355"/>
            <a:ext cx="6013450" cy="4776470"/>
          </a:xfrm>
          <a:prstGeom prst="rect">
            <a:avLst/>
          </a:prstGeom>
        </p:spPr>
      </p:pic>
      <p:sp>
        <p:nvSpPr>
          <p:cNvPr id="5" name="Text Box 4"/>
          <p:cNvSpPr txBox="1"/>
          <p:nvPr/>
        </p:nvSpPr>
        <p:spPr>
          <a:xfrm rot="16200000">
            <a:off x="-2922905" y="3145155"/>
            <a:ext cx="6680835" cy="337185"/>
          </a:xfrm>
          <a:prstGeom prst="rect">
            <a:avLst/>
          </a:prstGeom>
          <a:noFill/>
        </p:spPr>
        <p:txBody>
          <a:bodyPr wrap="square" rtlCol="0">
            <a:spAutoFit/>
          </a:bodyPr>
          <a:lstStyle/>
          <a:p>
            <a:r>
              <a:rPr lang="en-US" sz="1600">
                <a:latin typeface="Arial" panose="020B0604020202020204" pitchFamily="34" charset="0"/>
                <a:cs typeface="Arial" panose="020B0604020202020204" pitchFamily="34" charset="0"/>
              </a:rPr>
              <a:t>Sumber : Paparan Katimker Pengelolaan Posyandu Kesehatan, 2023</a:t>
            </a:r>
          </a:p>
        </p:txBody>
      </p:sp>
      <p:sp>
        <p:nvSpPr>
          <p:cNvPr id="7" name="Text Box 6"/>
          <p:cNvSpPr txBox="1"/>
          <p:nvPr/>
        </p:nvSpPr>
        <p:spPr>
          <a:xfrm>
            <a:off x="7103745" y="3089910"/>
            <a:ext cx="4839970" cy="2245360"/>
          </a:xfrm>
          <a:prstGeom prst="rect">
            <a:avLst/>
          </a:prstGeom>
          <a:noFill/>
        </p:spPr>
        <p:txBody>
          <a:bodyPr wrap="square" rtlCol="0">
            <a:spAutoFit/>
          </a:bodyPr>
          <a:lstStyle/>
          <a:p>
            <a:pPr algn="r"/>
            <a:r>
              <a:rPr lang="en-US" sz="2800">
                <a:latin typeface="Arial" panose="020B0604020202020204" pitchFamily="34" charset="0"/>
                <a:cs typeface="Arial" panose="020B0604020202020204" pitchFamily="34" charset="0"/>
              </a:rPr>
              <a:t>Tinggi/ rendahnya cakupan Posyandu Aktif Tahun 2022 </a:t>
            </a:r>
            <a:r>
              <a:rPr lang="en-US" sz="2800" b="1">
                <a:solidFill>
                  <a:srgbClr val="16B3AC"/>
                </a:solidFill>
                <a:latin typeface="Arial" panose="020B0604020202020204" pitchFamily="34" charset="0"/>
                <a:cs typeface="Arial" panose="020B0604020202020204" pitchFamily="34" charset="0"/>
              </a:rPr>
              <a:t>berkorelasi sedikit</a:t>
            </a:r>
            <a:r>
              <a:rPr lang="en-US" sz="2800">
                <a:latin typeface="Arial" panose="020B0604020202020204" pitchFamily="34" charset="0"/>
                <a:cs typeface="Arial" panose="020B0604020202020204" pitchFamily="34" charset="0"/>
              </a:rPr>
              <a:t> dengan tinggi/rendahnya prevalensi stunting.</a:t>
            </a:r>
          </a:p>
        </p:txBody>
      </p:sp>
      <p:sp>
        <p:nvSpPr>
          <p:cNvPr id="8" name="Right Arrow 7"/>
          <p:cNvSpPr/>
          <p:nvPr/>
        </p:nvSpPr>
        <p:spPr>
          <a:xfrm>
            <a:off x="6818630" y="3773170"/>
            <a:ext cx="470535" cy="569595"/>
          </a:xfrm>
          <a:prstGeom prst="rightArrow">
            <a:avLst/>
          </a:prstGeom>
          <a:solidFill>
            <a:srgbClr val="16B3AC"/>
          </a:solidFill>
          <a:ln>
            <a:solidFill>
              <a:srgbClr val="16B3AC"/>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a:latin typeface="Adobe Gothic Std B" panose="020B0800000000000000" charset="-128"/>
                <a:ea typeface="Adobe Gothic Std B" panose="020B0800000000000000" charset="-128"/>
              </a:rPr>
              <a:t>Posyandu Aktif dan Balita Stunting di Kabupaten Gunungkidul</a:t>
            </a:r>
          </a:p>
        </p:txBody>
      </p:sp>
      <p:sp>
        <p:nvSpPr>
          <p:cNvPr id="3" name="Content Placeholder 2"/>
          <p:cNvSpPr>
            <a:spLocks noGrp="1"/>
          </p:cNvSpPr>
          <p:nvPr>
            <p:ph idx="1"/>
          </p:nvPr>
        </p:nvSpPr>
        <p:spPr>
          <a:xfrm>
            <a:off x="838200" y="4622800"/>
            <a:ext cx="10515600" cy="887095"/>
          </a:xfrm>
        </p:spPr>
        <p:txBody>
          <a:bodyPr>
            <a:normAutofit/>
          </a:bodyPr>
          <a:lstStyle/>
          <a:p>
            <a:pPr marL="0" indent="0" algn="ctr">
              <a:buNone/>
            </a:pPr>
            <a:r>
              <a:rPr lang="en-US" sz="2600"/>
              <a:t>Persentase posyandu aktif di Kabupaten Gunungkidul selalu diatas target (80%), namun persentase balita stunting masih diatas target (14%)</a:t>
            </a:r>
          </a:p>
        </p:txBody>
      </p:sp>
      <p:sp>
        <p:nvSpPr>
          <p:cNvPr id="4" name="Content Placeholder 2"/>
          <p:cNvSpPr>
            <a:spLocks noGrp="1"/>
          </p:cNvSpPr>
          <p:nvPr>
            <p:custDataLst>
              <p:tags r:id="rId1"/>
            </p:custDataLst>
          </p:nvPr>
        </p:nvSpPr>
        <p:spPr>
          <a:xfrm>
            <a:off x="965200" y="5777865"/>
            <a:ext cx="10515600" cy="8870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600"/>
              <a:t>Dapat disebabkan </a:t>
            </a:r>
            <a:r>
              <a:rPr lang="en-US" sz="2600" b="1" u="sng">
                <a:solidFill>
                  <a:srgbClr val="16B3AC"/>
                </a:solidFill>
              </a:rPr>
              <a:t>kualitas pelayanan di Posyandu</a:t>
            </a:r>
            <a:r>
              <a:rPr lang="en-US" sz="2600"/>
              <a:t>. Oleh karena itu Pembinaan Kader dan Posyandu penting dilakukan terus menerus.</a:t>
            </a:r>
          </a:p>
        </p:txBody>
      </p:sp>
      <p:sp>
        <p:nvSpPr>
          <p:cNvPr id="8" name="Down Arrow 7"/>
          <p:cNvSpPr/>
          <p:nvPr/>
        </p:nvSpPr>
        <p:spPr>
          <a:xfrm>
            <a:off x="5891530" y="5443220"/>
            <a:ext cx="408305" cy="383540"/>
          </a:xfrm>
          <a:prstGeom prst="downArrow">
            <a:avLst/>
          </a:prstGeom>
          <a:solidFill>
            <a:srgbClr val="FFC000"/>
          </a:solidFill>
          <a:ln>
            <a:solidFill>
              <a:srgbClr val="FFC000"/>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solidFill>
                <a:srgbClr val="FFC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dobe Gothic Std B" panose="020B0800000000000000" charset="-128"/>
                <a:ea typeface="Adobe Gothic Std B" panose="020B0800000000000000" charset="-128"/>
              </a:rPr>
              <a:t>Pembinaan Kader dan Posyandu</a:t>
            </a:r>
          </a:p>
        </p:txBody>
      </p:sp>
      <p:sp>
        <p:nvSpPr>
          <p:cNvPr id="3" name="Content Placeholder 2"/>
          <p:cNvSpPr>
            <a:spLocks noGrp="1"/>
          </p:cNvSpPr>
          <p:nvPr>
            <p:ph idx="1"/>
          </p:nvPr>
        </p:nvSpPr>
        <p:spPr>
          <a:xfrm>
            <a:off x="838200" y="1805940"/>
            <a:ext cx="10515600" cy="4485640"/>
          </a:xfrm>
        </p:spPr>
        <p:txBody>
          <a:bodyPr>
            <a:normAutofit/>
          </a:bodyPr>
          <a:lstStyle/>
          <a:p>
            <a:pPr marL="514350" indent="-514350">
              <a:buFont typeface="+mj-lt"/>
              <a:buAutoNum type="arabicPeriod"/>
            </a:pPr>
            <a:r>
              <a:rPr lang="en-US">
                <a:solidFill>
                  <a:srgbClr val="16B3AC"/>
                </a:solidFill>
                <a:latin typeface="Adobe Gothic Std B" panose="020B0800000000000000" charset="-128"/>
                <a:ea typeface="Adobe Gothic Std B" panose="020B0800000000000000" charset="-128"/>
              </a:rPr>
              <a:t>Peningkatan Keterampilan Dasar Kader</a:t>
            </a:r>
          </a:p>
          <a:p>
            <a:pPr lvl="1">
              <a:buFont typeface="Arial" panose="020B0604020202020204" pitchFamily="34" charset="0"/>
              <a:buChar char="•"/>
            </a:pPr>
            <a:r>
              <a:rPr lang="en-US">
                <a:latin typeface="Calibri" panose="020F0502020204030204" charset="0"/>
                <a:ea typeface="Adobe Gothic Std B" panose="020B0800000000000000" charset="-128"/>
                <a:cs typeface="Calibri" panose="020F0502020204030204" charset="0"/>
              </a:rPr>
              <a:t>Dilakukan oleh Puskesmas dalam bentuk Pelatihan/Bimtek Kader untuk menguasai </a:t>
            </a:r>
            <a:r>
              <a:rPr lang="en-US" b="1">
                <a:latin typeface="Calibri" panose="020F0502020204030204" charset="0"/>
                <a:ea typeface="Adobe Gothic Std B" panose="020B0800000000000000" charset="-128"/>
                <a:cs typeface="Calibri" panose="020F0502020204030204" charset="0"/>
              </a:rPr>
              <a:t>25 keterampilan kesehatan</a:t>
            </a:r>
            <a:r>
              <a:rPr lang="en-US">
                <a:latin typeface="Calibri" panose="020F0502020204030204" charset="0"/>
                <a:ea typeface="Adobe Gothic Std B" panose="020B0800000000000000" charset="-128"/>
                <a:cs typeface="Calibri" panose="020F0502020204030204" charset="0"/>
              </a:rPr>
              <a:t>.</a:t>
            </a:r>
          </a:p>
          <a:p>
            <a:pPr marL="457200" lvl="1" indent="0">
              <a:buFont typeface="Arial" panose="020B0604020202020204" pitchFamily="34" charset="0"/>
              <a:buNone/>
            </a:pPr>
            <a:endParaRPr lang="en-US">
              <a:latin typeface="Calibri" panose="020F0502020204030204" charset="0"/>
              <a:ea typeface="Adobe Gothic Std B" panose="020B0800000000000000" charset="-128"/>
              <a:cs typeface="Calibri" panose="020F0502020204030204" charset="0"/>
            </a:endParaRPr>
          </a:p>
          <a:p>
            <a:pPr marL="514350" indent="-514350">
              <a:buFont typeface="+mj-lt"/>
              <a:buAutoNum type="arabicPeriod"/>
            </a:pPr>
            <a:r>
              <a:rPr lang="en-US">
                <a:solidFill>
                  <a:srgbClr val="16B3AC"/>
                </a:solidFill>
                <a:latin typeface="Adobe Gothic Std B" panose="020B0800000000000000" charset="-128"/>
                <a:ea typeface="Adobe Gothic Std B" panose="020B0800000000000000" charset="-128"/>
                <a:cs typeface="Calibri" panose="020F0502020204030204" charset="0"/>
              </a:rPr>
              <a:t>Pembinaan untuk mendapatkan tanda kecakapan kader</a:t>
            </a:r>
          </a:p>
          <a:p>
            <a:pPr lvl="1">
              <a:buFont typeface="Arial" panose="020B0604020202020204" pitchFamily="34" charset="0"/>
              <a:buChar char="•"/>
            </a:pPr>
            <a:r>
              <a:rPr lang="en-US">
                <a:latin typeface="Calibri" panose="020F0502020204030204" charset="0"/>
                <a:ea typeface="Adobe Gothic Std B" panose="020B0800000000000000" charset="-128"/>
                <a:cs typeface="Calibri" panose="020F0502020204030204" charset="0"/>
              </a:rPr>
              <a:t>Tenaga kesehatan memberikan tanda kecakapan kader setelah melakukan penilaian kepada kader menggunakan daftar tilik. Jumlah tanda kecakapan kader seluruhnya berjumlah 25, mencakup keterampilan pengelolaan posyandu, pelayanan ibu hamil/menyusui, pelayanan balita, remaja, usia dewasa dan lansia.</a:t>
            </a:r>
          </a:p>
          <a:p>
            <a:pPr marL="492760" indent="-12700" defTabSz="914400">
              <a:buFont typeface="+mj-lt"/>
              <a:buNone/>
            </a:pPr>
            <a:endParaRPr lang="en-US">
              <a:latin typeface="Calibri" panose="020F0502020204030204" charset="0"/>
              <a:ea typeface="Adobe Gothic Std B" panose="020B0800000000000000" charset="-128"/>
              <a:cs typeface="Calibri" panose="020F0502020204030204" charset="0"/>
            </a:endParaRPr>
          </a:p>
          <a:p>
            <a:pPr marL="492760" indent="-12700" defTabSz="914400">
              <a:buFont typeface="+mj-lt"/>
              <a:buNone/>
            </a:pPr>
            <a:endParaRPr lang="en-US">
              <a:latin typeface="Adobe Gothic Std B" panose="020B0800000000000000" charset="-128"/>
              <a:ea typeface="Adobe Gothic Std B" panose="020B0800000000000000" charset="-128"/>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custDataLst>
              <p:tags r:id="rId1"/>
            </p:custDataLst>
          </p:nvPr>
        </p:nvSpPr>
        <p:spPr>
          <a:xfrm>
            <a:off x="838200" y="460375"/>
            <a:ext cx="10515600" cy="562800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mj-lt"/>
              <a:buNone/>
            </a:pPr>
            <a:r>
              <a:rPr lang="en-US">
                <a:solidFill>
                  <a:schemeClr val="tx1"/>
                </a:solidFill>
                <a:latin typeface="Adobe Gothic Std B" panose="020B0800000000000000" charset="-128"/>
                <a:ea typeface="Adobe Gothic Std B" panose="020B0800000000000000" charset="-128"/>
              </a:rPr>
              <a:t>... ...</a:t>
            </a:r>
          </a:p>
          <a:p>
            <a:pPr marL="0" indent="0">
              <a:lnSpc>
                <a:spcPct val="110000"/>
              </a:lnSpc>
              <a:buFont typeface="+mj-lt"/>
              <a:buNone/>
            </a:pPr>
            <a:endParaRPr lang="en-US">
              <a:solidFill>
                <a:schemeClr val="tx1"/>
              </a:solidFill>
              <a:latin typeface="Adobe Gothic Std B" panose="020B0800000000000000" charset="-128"/>
              <a:ea typeface="Adobe Gothic Std B" panose="020B0800000000000000" charset="-128"/>
            </a:endParaRPr>
          </a:p>
          <a:p>
            <a:pPr marL="514350" indent="-514350">
              <a:lnSpc>
                <a:spcPct val="110000"/>
              </a:lnSpc>
              <a:buFont typeface="+mj-lt"/>
              <a:buAutoNum type="arabicPeriod" startAt="3"/>
            </a:pPr>
            <a:r>
              <a:rPr lang="en-US">
                <a:solidFill>
                  <a:srgbClr val="16B3AC"/>
                </a:solidFill>
                <a:latin typeface="Adobe Gothic Std B" panose="020B0800000000000000" charset="-128"/>
                <a:ea typeface="Adobe Gothic Std B" panose="020B0800000000000000" charset="-128"/>
              </a:rPr>
              <a:t>Pembinaan keaktifan posyandu dan pengintegrasian layanan</a:t>
            </a:r>
          </a:p>
          <a:p>
            <a:pPr lvl="1" algn="just">
              <a:lnSpc>
                <a:spcPct val="110000"/>
              </a:lnSpc>
              <a:buFont typeface="Arial" panose="020B0604020202020204" pitchFamily="34" charset="0"/>
              <a:buChar char="•"/>
            </a:pPr>
            <a:r>
              <a:rPr lang="en-US">
                <a:latin typeface="Calibri" panose="020F0502020204030204" charset="0"/>
                <a:ea typeface="Adobe Gothic Std B" panose="020B0800000000000000" charset="-128"/>
                <a:cs typeface="Calibri" panose="020F0502020204030204" charset="0"/>
              </a:rPr>
              <a:t>Posyandu memberikan pelayanan bagi seluruh sasaran siklus kehidupan, pelayanan dapat dilakukan secara terjadwal sesuai dengan situasi kondisi setempat. Pembinaan meliputi pelaksanaan hari buka posyandu setiap bulan, penjadwalan kunjungan rumah, dan kegiatan pemberdayaan masyarakat, serta pengembangan inovasi.</a:t>
            </a:r>
          </a:p>
          <a:p>
            <a:pPr marL="457200" lvl="1" indent="0" algn="just">
              <a:lnSpc>
                <a:spcPct val="110000"/>
              </a:lnSpc>
              <a:buFont typeface="Arial" panose="020B0604020202020204" pitchFamily="34" charset="0"/>
              <a:buNone/>
            </a:pPr>
            <a:endParaRPr lang="en-US">
              <a:latin typeface="Calibri" panose="020F0502020204030204" charset="0"/>
              <a:ea typeface="Adobe Gothic Std B" panose="020B0800000000000000" charset="-128"/>
              <a:cs typeface="Calibri" panose="020F0502020204030204" charset="0"/>
            </a:endParaRPr>
          </a:p>
          <a:p>
            <a:pPr marL="514350" indent="-514350">
              <a:lnSpc>
                <a:spcPct val="110000"/>
              </a:lnSpc>
              <a:buFont typeface="+mj-lt"/>
              <a:buAutoNum type="arabicPeriod" startAt="3"/>
            </a:pPr>
            <a:r>
              <a:rPr lang="en-US">
                <a:solidFill>
                  <a:srgbClr val="16B3AC"/>
                </a:solidFill>
                <a:latin typeface="Adobe Gothic Std B" panose="020B0800000000000000" charset="-128"/>
                <a:ea typeface="Adobe Gothic Std B" panose="020B0800000000000000" charset="-128"/>
                <a:cs typeface="Calibri" panose="020F0502020204030204" charset="0"/>
              </a:rPr>
              <a:t>Lomba</a:t>
            </a:r>
          </a:p>
          <a:p>
            <a:pPr marL="514350" indent="-514350">
              <a:lnSpc>
                <a:spcPct val="110000"/>
              </a:lnSpc>
              <a:buFont typeface="+mj-lt"/>
              <a:buAutoNum type="arabicPeriod" startAt="3"/>
            </a:pPr>
            <a:r>
              <a:rPr lang="en-US">
                <a:solidFill>
                  <a:srgbClr val="16B3AC"/>
                </a:solidFill>
                <a:latin typeface="Adobe Gothic Std B" panose="020B0800000000000000" charset="-128"/>
                <a:ea typeface="Adobe Gothic Std B" panose="020B0800000000000000" charset="-128"/>
                <a:cs typeface="Calibri" panose="020F0502020204030204" charset="0"/>
              </a:rPr>
              <a:t>Jambore</a:t>
            </a:r>
            <a:endParaRPr lang="en-US">
              <a:latin typeface="Calibri" panose="020F0502020204030204" charset="0"/>
              <a:ea typeface="Adobe Gothic Std B" panose="020B0800000000000000" charset="-128"/>
              <a:cs typeface="Calibri" panose="020F0502020204030204" charset="0"/>
            </a:endParaRPr>
          </a:p>
          <a:p>
            <a:pPr marL="492760" indent="-12700" defTabSz="914400">
              <a:buFont typeface="+mj-lt"/>
              <a:buNone/>
            </a:pPr>
            <a:endParaRPr lang="en-US">
              <a:latin typeface="Adobe Gothic Std B" panose="020B0800000000000000" charset="-128"/>
              <a:ea typeface="Adobe Gothic Std B" panose="020B0800000000000000"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9F1E7-00C8-9D92-81D2-CE56AEB61332}"/>
              </a:ext>
            </a:extLst>
          </p:cNvPr>
          <p:cNvPicPr>
            <a:picLocks noChangeAspect="1"/>
          </p:cNvPicPr>
          <p:nvPr/>
        </p:nvPicPr>
        <p:blipFill>
          <a:blip r:embed="rId2"/>
          <a:stretch>
            <a:fillRect/>
          </a:stretch>
        </p:blipFill>
        <p:spPr>
          <a:xfrm>
            <a:off x="1" y="47626"/>
            <a:ext cx="12680301" cy="9205868"/>
          </a:xfrm>
          <a:prstGeom prst="rect">
            <a:avLst/>
          </a:prstGeom>
        </p:spPr>
      </p:pic>
      <p:pic>
        <p:nvPicPr>
          <p:cNvPr id="3" name="Picture 2">
            <a:extLst>
              <a:ext uri="{FF2B5EF4-FFF2-40B4-BE49-F238E27FC236}">
                <a16:creationId xmlns:a16="http://schemas.microsoft.com/office/drawing/2014/main" id="{28C6ED63-E69E-13DD-D982-3EF8337E1133}"/>
              </a:ext>
            </a:extLst>
          </p:cNvPr>
          <p:cNvPicPr>
            <a:picLocks noChangeAspect="1"/>
          </p:cNvPicPr>
          <p:nvPr/>
        </p:nvPicPr>
        <p:blipFill>
          <a:blip r:embed="rId3"/>
          <a:stretch>
            <a:fillRect/>
          </a:stretch>
        </p:blipFill>
        <p:spPr>
          <a:xfrm>
            <a:off x="6837687" y="1275993"/>
            <a:ext cx="4194412" cy="1286367"/>
          </a:xfrm>
          <a:prstGeom prst="rect">
            <a:avLst/>
          </a:prstGeom>
          <a:scene3d>
            <a:camera prst="perspectiveFront"/>
            <a:lightRig rig="threePt" dir="t"/>
          </a:scene3d>
        </p:spPr>
      </p:pic>
      <p:pic>
        <p:nvPicPr>
          <p:cNvPr id="4" name="Picture 3">
            <a:extLst>
              <a:ext uri="{FF2B5EF4-FFF2-40B4-BE49-F238E27FC236}">
                <a16:creationId xmlns:a16="http://schemas.microsoft.com/office/drawing/2014/main" id="{4F38F488-823B-9320-6B70-79AB7E8E5CA1}"/>
              </a:ext>
            </a:extLst>
          </p:cNvPr>
          <p:cNvPicPr>
            <a:picLocks noChangeAspect="1"/>
          </p:cNvPicPr>
          <p:nvPr/>
        </p:nvPicPr>
        <p:blipFill>
          <a:blip r:embed="rId4"/>
          <a:stretch>
            <a:fillRect/>
          </a:stretch>
        </p:blipFill>
        <p:spPr>
          <a:xfrm>
            <a:off x="3997841" y="4295641"/>
            <a:ext cx="8194159" cy="1774048"/>
          </a:xfrm>
          <a:prstGeom prst="rect">
            <a:avLst/>
          </a:prstGeom>
        </p:spPr>
      </p:pic>
    </p:spTree>
    <p:extLst>
      <p:ext uri="{BB962C8B-B14F-4D97-AF65-F5344CB8AC3E}">
        <p14:creationId xmlns:p14="http://schemas.microsoft.com/office/powerpoint/2010/main" val="27877510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3"/>
          <a:stretch>
            <a:fillRect/>
          </a:stretch>
        </p:blipFill>
        <p:spPr>
          <a:xfrm>
            <a:off x="68580" y="205105"/>
            <a:ext cx="12045315" cy="653224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D49ABA-B53B-F30C-10B7-EE132ECD093E}"/>
              </a:ext>
            </a:extLst>
          </p:cNvPr>
          <p:cNvPicPr>
            <a:picLocks noChangeAspect="1"/>
          </p:cNvPicPr>
          <p:nvPr/>
        </p:nvPicPr>
        <p:blipFill>
          <a:blip r:embed="rId2"/>
          <a:stretch>
            <a:fillRect/>
          </a:stretch>
        </p:blipFill>
        <p:spPr>
          <a:xfrm>
            <a:off x="0" y="0"/>
            <a:ext cx="12192000" cy="6857999"/>
          </a:xfrm>
          <a:prstGeom prst="rect">
            <a:avLst/>
          </a:prstGeom>
        </p:spPr>
      </p:pic>
    </p:spTree>
    <p:extLst>
      <p:ext uri="{BB962C8B-B14F-4D97-AF65-F5344CB8AC3E}">
        <p14:creationId xmlns:p14="http://schemas.microsoft.com/office/powerpoint/2010/main" val="249884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81280"/>
            <a:ext cx="12181840" cy="6682740"/>
            <a:chOff x="0" y="128"/>
            <a:chExt cx="19184" cy="10524"/>
          </a:xfrm>
        </p:grpSpPr>
        <p:grpSp>
          <p:nvGrpSpPr>
            <p:cNvPr id="4" name="Group 3"/>
            <p:cNvGrpSpPr/>
            <p:nvPr/>
          </p:nvGrpSpPr>
          <p:grpSpPr>
            <a:xfrm>
              <a:off x="0" y="128"/>
              <a:ext cx="19184" cy="10524"/>
              <a:chOff x="0" y="128"/>
              <a:chExt cx="19184" cy="10524"/>
            </a:xfrm>
          </p:grpSpPr>
          <p:pic>
            <p:nvPicPr>
              <p:cNvPr id="2" name="Picture 1"/>
              <p:cNvPicPr>
                <a:picLocks noChangeAspect="1"/>
              </p:cNvPicPr>
              <p:nvPr>
                <p:custDataLst>
                  <p:tags r:id="rId1"/>
                </p:custDataLst>
              </p:nvPr>
            </p:nvPicPr>
            <p:blipFill>
              <a:blip r:embed="rId3"/>
              <a:stretch>
                <a:fillRect/>
              </a:stretch>
            </p:blipFill>
            <p:spPr>
              <a:xfrm>
                <a:off x="0" y="128"/>
                <a:ext cx="19185" cy="10524"/>
              </a:xfrm>
              <a:prstGeom prst="rect">
                <a:avLst/>
              </a:prstGeom>
            </p:spPr>
          </p:pic>
          <p:sp>
            <p:nvSpPr>
              <p:cNvPr id="3" name="Rectangles 2"/>
              <p:cNvSpPr/>
              <p:nvPr/>
            </p:nvSpPr>
            <p:spPr>
              <a:xfrm>
                <a:off x="16012" y="9669"/>
                <a:ext cx="2535" cy="974"/>
              </a:xfrm>
              <a:prstGeom prst="rect">
                <a:avLst/>
              </a:prstGeom>
              <a:solidFill>
                <a:srgbClr val="B8B8B8"/>
              </a:solidFill>
              <a:ln>
                <a:solidFill>
                  <a:srgbClr val="B8B8B8"/>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5" name="Rectangles 4"/>
            <p:cNvSpPr/>
            <p:nvPr/>
          </p:nvSpPr>
          <p:spPr>
            <a:xfrm>
              <a:off x="8039" y="6179"/>
              <a:ext cx="2635" cy="449"/>
            </a:xfrm>
            <a:prstGeom prst="rect">
              <a:avLst/>
            </a:prstGeom>
            <a:solidFill>
              <a:srgbClr val="DDDDDD"/>
            </a:solidFill>
            <a:ln>
              <a:solidFill>
                <a:srgbClr val="DDDDDD"/>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6" name="Text Box 5"/>
          <p:cNvSpPr txBox="1"/>
          <p:nvPr/>
        </p:nvSpPr>
        <p:spPr>
          <a:xfrm>
            <a:off x="5104765" y="3887470"/>
            <a:ext cx="4064000" cy="368300"/>
          </a:xfrm>
          <a:prstGeom prst="rect">
            <a:avLst/>
          </a:prstGeom>
          <a:noFill/>
        </p:spPr>
        <p:txBody>
          <a:bodyPr wrap="square" rtlCol="0">
            <a:spAutoFit/>
          </a:bodyPr>
          <a:lstStyle/>
          <a:p>
            <a:r>
              <a:rPr lang="en-US" b="1">
                <a:solidFill>
                  <a:schemeClr val="bg1"/>
                </a:solidFill>
                <a:latin typeface="Arial" panose="020B0604020202020204" pitchFamily="34" charset="0"/>
                <a:cs typeface="Arial" panose="020B0604020202020204" pitchFamily="34" charset="0"/>
              </a:rPr>
              <a:t>Pustu Prima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custDataLst>
              <p:tags r:id="rId1"/>
            </p:custDataLst>
          </p:nvPr>
        </p:nvPicPr>
        <p:blipFill>
          <a:blip r:embed="rId3"/>
          <a:stretch>
            <a:fillRect/>
          </a:stretch>
        </p:blipFill>
        <p:spPr>
          <a:xfrm>
            <a:off x="-635" y="274320"/>
            <a:ext cx="12192635" cy="62668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3670" y="0"/>
            <a:ext cx="11882120" cy="6856730"/>
            <a:chOff x="242" y="0"/>
            <a:chExt cx="18712" cy="10798"/>
          </a:xfrm>
        </p:grpSpPr>
        <p:grpSp>
          <p:nvGrpSpPr>
            <p:cNvPr id="7" name="Group 6"/>
            <p:cNvGrpSpPr/>
            <p:nvPr/>
          </p:nvGrpSpPr>
          <p:grpSpPr>
            <a:xfrm>
              <a:off x="242" y="0"/>
              <a:ext cx="18712" cy="10798"/>
              <a:chOff x="242" y="0"/>
              <a:chExt cx="18712" cy="10798"/>
            </a:xfrm>
          </p:grpSpPr>
          <p:grpSp>
            <p:nvGrpSpPr>
              <p:cNvPr id="5" name="Group 4"/>
              <p:cNvGrpSpPr/>
              <p:nvPr/>
            </p:nvGrpSpPr>
            <p:grpSpPr>
              <a:xfrm>
                <a:off x="242" y="0"/>
                <a:ext cx="18712" cy="10798"/>
                <a:chOff x="242" y="0"/>
                <a:chExt cx="18712" cy="10798"/>
              </a:xfrm>
            </p:grpSpPr>
            <p:pic>
              <p:nvPicPr>
                <p:cNvPr id="3" name="Picture 2"/>
                <p:cNvPicPr>
                  <a:picLocks noChangeAspect="1"/>
                </p:cNvPicPr>
                <p:nvPr>
                  <p:custDataLst>
                    <p:tags r:id="rId1"/>
                  </p:custDataLst>
                </p:nvPr>
              </p:nvPicPr>
              <p:blipFill>
                <a:blip r:embed="rId3"/>
                <a:stretch>
                  <a:fillRect/>
                </a:stretch>
              </p:blipFill>
              <p:spPr>
                <a:xfrm>
                  <a:off x="242" y="0"/>
                  <a:ext cx="18713" cy="10799"/>
                </a:xfrm>
                <a:prstGeom prst="rect">
                  <a:avLst/>
                </a:prstGeom>
              </p:spPr>
            </p:pic>
            <p:sp>
              <p:nvSpPr>
                <p:cNvPr id="4" name="Rectangles 3"/>
                <p:cNvSpPr/>
                <p:nvPr/>
              </p:nvSpPr>
              <p:spPr>
                <a:xfrm>
                  <a:off x="18430" y="10312"/>
                  <a:ext cx="370" cy="429"/>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6" name="Rectangles 5"/>
              <p:cNvSpPr/>
              <p:nvPr/>
            </p:nvSpPr>
            <p:spPr>
              <a:xfrm>
                <a:off x="6187" y="7173"/>
                <a:ext cx="2398" cy="351"/>
              </a:xfrm>
              <a:prstGeom prst="rect">
                <a:avLst/>
              </a:prstGeom>
              <a:solidFill>
                <a:schemeClr val="bg1"/>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en-US"/>
              </a:p>
            </p:txBody>
          </p:sp>
        </p:grpSp>
        <p:sp>
          <p:nvSpPr>
            <p:cNvPr id="8" name="Text Box 7"/>
            <p:cNvSpPr txBox="1"/>
            <p:nvPr/>
          </p:nvSpPr>
          <p:spPr>
            <a:xfrm>
              <a:off x="6187" y="7116"/>
              <a:ext cx="6400" cy="531"/>
            </a:xfrm>
            <a:prstGeom prst="rect">
              <a:avLst/>
            </a:prstGeom>
            <a:noFill/>
          </p:spPr>
          <p:txBody>
            <a:bodyPr wrap="square" rtlCol="0">
              <a:spAutoFit/>
            </a:bodyPr>
            <a:lstStyle/>
            <a:p>
              <a:r>
                <a:rPr lang="en-US" sz="1600" b="1">
                  <a:latin typeface="Arial" panose="020B0604020202020204" pitchFamily="34" charset="0"/>
                  <a:cs typeface="Arial" panose="020B0604020202020204" pitchFamily="34" charset="0"/>
                </a:rPr>
                <a:t>Pustu Prima</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atin typeface="Adobe Gothic Std B" panose="020B0800000000000000" charset="-128"/>
                <a:ea typeface="Adobe Gothic Std B" panose="020B0800000000000000" charset="-128"/>
              </a:rPr>
              <a:t>Posyandu adalah LKD</a:t>
            </a:r>
          </a:p>
        </p:txBody>
      </p:sp>
      <p:pic>
        <p:nvPicPr>
          <p:cNvPr id="2" name="Picture 1"/>
          <p:cNvPicPr>
            <a:picLocks noChangeAspect="1"/>
          </p:cNvPicPr>
          <p:nvPr/>
        </p:nvPicPr>
        <p:blipFill>
          <a:blip r:embed="rId3"/>
          <a:stretch>
            <a:fillRect/>
          </a:stretch>
        </p:blipFill>
        <p:spPr>
          <a:xfrm>
            <a:off x="970915" y="1431925"/>
            <a:ext cx="5217160" cy="1518285"/>
          </a:xfrm>
          <a:prstGeom prst="rect">
            <a:avLst/>
          </a:prstGeom>
        </p:spPr>
      </p:pic>
      <p:pic>
        <p:nvPicPr>
          <p:cNvPr id="4" name="Content Placeholder 3"/>
          <p:cNvPicPr>
            <a:picLocks noGrp="1" noChangeAspect="1"/>
          </p:cNvPicPr>
          <p:nvPr>
            <p:ph idx="1"/>
            <p:custDataLst>
              <p:tags r:id="rId1"/>
            </p:custDataLst>
          </p:nvPr>
        </p:nvPicPr>
        <p:blipFill>
          <a:blip r:embed="rId4"/>
          <a:stretch>
            <a:fillRect/>
          </a:stretch>
        </p:blipFill>
        <p:spPr>
          <a:xfrm>
            <a:off x="1034415" y="2978785"/>
            <a:ext cx="9808210" cy="3517265"/>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357</Words>
  <Application>Microsoft Office PowerPoint</Application>
  <PresentationFormat>Widescreen</PresentationFormat>
  <Paragraphs>39</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Adobe Gothic Std B</vt:lpstr>
      <vt:lpstr>Arial</vt:lpstr>
      <vt:lpstr>Calibri</vt:lpstr>
      <vt:lpstr>Calibri Light</vt:lpstr>
      <vt:lpstr>Californian FB</vt:lpstr>
      <vt:lpstr>Office Theme</vt:lpstr>
      <vt:lpstr>PowerPoint Presentation</vt:lpstr>
      <vt:lpstr>Kebijakan Transformasi Layanan Primer di Posyandu</vt:lpstr>
      <vt:lpstr>PowerPoint Presentation</vt:lpstr>
      <vt:lpstr>PowerPoint Presentation</vt:lpstr>
      <vt:lpstr>PowerPoint Presentation</vt:lpstr>
      <vt:lpstr>PowerPoint Presentation</vt:lpstr>
      <vt:lpstr>PowerPoint Presentation</vt:lpstr>
      <vt:lpstr>PowerPoint Presentation</vt:lpstr>
      <vt:lpstr>Posyandu adalah LKD</vt:lpstr>
      <vt:lpstr>PowerPoint Presentation</vt:lpstr>
      <vt:lpstr>PowerPoint Presentation</vt:lpstr>
      <vt:lpstr>PowerPoint Presentation</vt:lpstr>
      <vt:lpstr>PowerPoint Presentation</vt:lpstr>
      <vt:lpstr>Paket Pelayanan Hari Buka Posyandu</vt:lpstr>
      <vt:lpstr>Paket Pelayanan di Luar Hari Buka Posyandu</vt:lpstr>
      <vt:lpstr>PowerPoint Presentation</vt:lpstr>
      <vt:lpstr>PowerPoint Presentation</vt:lpstr>
      <vt:lpstr>PowerPoint Presentation</vt:lpstr>
      <vt:lpstr>PowerPoint Presentation</vt:lpstr>
      <vt:lpstr>Tugas Kader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Persentase Kab/Kota dengan 80% Posyandu Aktif tahun 2022 disandingkan Prevalensi Balita Stunting 2022</vt:lpstr>
      <vt:lpstr>Posyandu Aktif dan Balita Stunting di Kabupaten Gunungkidul</vt:lpstr>
      <vt:lpstr>Pembinaan Kader dan Posyandu</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ASUS</cp:lastModifiedBy>
  <cp:revision>34</cp:revision>
  <cp:lastPrinted>2026-04-13T14:38:37Z</cp:lastPrinted>
  <dcterms:created xsi:type="dcterms:W3CDTF">2024-06-30T01:42:00Z</dcterms:created>
  <dcterms:modified xsi:type="dcterms:W3CDTF">2026-04-13T14:45:16Z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82B81BA7CD0B4563AEFEC378E4844526_11</vt:lpwstr>
  </property>
  <property fmtid="{D5CDD505-2E9C-101B-9397-08002B2CF9AE}" pid="3" name="KSOProductBuildVer">
    <vt:lpwstr>1033-12.2.0.17119</vt:lpwstr>
  </property>
</Properties>
</file>